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19"/>
  </p:notesMasterIdLst>
  <p:sldIdLst>
    <p:sldId id="307" r:id="rId5"/>
    <p:sldId id="9739" r:id="rId6"/>
    <p:sldId id="334" r:id="rId7"/>
    <p:sldId id="288" r:id="rId8"/>
    <p:sldId id="335" r:id="rId9"/>
    <p:sldId id="305" r:id="rId10"/>
    <p:sldId id="289" r:id="rId11"/>
    <p:sldId id="342" r:id="rId12"/>
    <p:sldId id="340" r:id="rId13"/>
    <p:sldId id="295" r:id="rId14"/>
    <p:sldId id="291" r:id="rId15"/>
    <p:sldId id="293" r:id="rId16"/>
    <p:sldId id="357" r:id="rId17"/>
    <p:sldId id="9740" r:id="rId1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  <p:ext uri="GoogleSlidesCustomDataVersion2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55" roundtripDataSignature="AMtx7mgW20XhG0wWHOd5rvIPTKsmX+wj0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A826"/>
    <a:srgbClr val="F000DC"/>
    <a:srgbClr val="13C233"/>
    <a:srgbClr val="DE0B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3A7A39-3769-4E41-907B-C0E030932CF0}" v="3" dt="2026-01-06T16:08:14.1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864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55" Type="http://customschemas.google.com/relationships/presentationmetadata" Target="meta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59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57" Type="http://schemas.openxmlformats.org/officeDocument/2006/relationships/viewProps" Target="viewProps.xml"/><Relationship Id="rId61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6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56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en Wynne" userId="bef45f90-d174-4d74-8ca6-23551cd715df" providerId="ADAL" clId="{E986E652-8D46-4226-B1BC-599DFC65EB65}"/>
    <pc:docChg chg="custSel modSld">
      <pc:chgData name="Karen Wynne" userId="bef45f90-d174-4d74-8ca6-23551cd715df" providerId="ADAL" clId="{E986E652-8D46-4226-B1BC-599DFC65EB65}" dt="2026-01-06T16:08:18.526" v="5" actId="478"/>
      <pc:docMkLst>
        <pc:docMk/>
      </pc:docMkLst>
      <pc:sldChg chg="delSp modSp mod">
        <pc:chgData name="Karen Wynne" userId="bef45f90-d174-4d74-8ca6-23551cd715df" providerId="ADAL" clId="{E986E652-8D46-4226-B1BC-599DFC65EB65}" dt="2026-01-06T16:08:18.526" v="5" actId="478"/>
        <pc:sldMkLst>
          <pc:docMk/>
          <pc:sldMk cId="4006398901" sldId="307"/>
        </pc:sldMkLst>
        <pc:spChg chg="del">
          <ac:chgData name="Karen Wynne" userId="bef45f90-d174-4d74-8ca6-23551cd715df" providerId="ADAL" clId="{E986E652-8D46-4226-B1BC-599DFC65EB65}" dt="2026-01-06T16:08:18.526" v="5" actId="478"/>
          <ac:spMkLst>
            <pc:docMk/>
            <pc:sldMk cId="4006398901" sldId="307"/>
            <ac:spMk id="4" creationId="{5D7F7219-2E24-D9AE-E292-CF1D3CA06BFD}"/>
          </ac:spMkLst>
        </pc:spChg>
        <pc:picChg chg="mod">
          <ac:chgData name="Karen Wynne" userId="bef45f90-d174-4d74-8ca6-23551cd715df" providerId="ADAL" clId="{E986E652-8D46-4226-B1BC-599DFC65EB65}" dt="2026-01-06T16:08:00.529" v="1" actId="1076"/>
          <ac:picMkLst>
            <pc:docMk/>
            <pc:sldMk cId="4006398901" sldId="307"/>
            <ac:picMk id="8" creationId="{7FBC4D38-003E-AE85-9A7A-DC9F673FFB3D}"/>
          </ac:picMkLst>
        </pc:picChg>
        <pc:picChg chg="mod">
          <ac:chgData name="Karen Wynne" userId="bef45f90-d174-4d74-8ca6-23551cd715df" providerId="ADAL" clId="{E986E652-8D46-4226-B1BC-599DFC65EB65}" dt="2026-01-06T16:08:14.140" v="4" actId="1076"/>
          <ac:picMkLst>
            <pc:docMk/>
            <pc:sldMk cId="4006398901" sldId="307"/>
            <ac:picMk id="9" creationId="{A106294D-0A7C-F30F-6D9E-EE4D00087FBF}"/>
          </ac:picMkLst>
        </pc:picChg>
        <pc:picChg chg="mod">
          <ac:chgData name="Karen Wynne" userId="bef45f90-d174-4d74-8ca6-23551cd715df" providerId="ADAL" clId="{E986E652-8D46-4226-B1BC-599DFC65EB65}" dt="2026-01-06T16:08:14.140" v="4" actId="1076"/>
          <ac:picMkLst>
            <pc:docMk/>
            <pc:sldMk cId="4006398901" sldId="307"/>
            <ac:picMk id="11" creationId="{3660CB2B-6A26-8591-8CD2-4CF41D0BFF74}"/>
          </ac:picMkLst>
        </pc:picChg>
        <pc:picChg chg="mod">
          <ac:chgData name="Karen Wynne" userId="bef45f90-d174-4d74-8ca6-23551cd715df" providerId="ADAL" clId="{E986E652-8D46-4226-B1BC-599DFC65EB65}" dt="2026-01-06T16:08:14.140" v="4" actId="1076"/>
          <ac:picMkLst>
            <pc:docMk/>
            <pc:sldMk cId="4006398901" sldId="307"/>
            <ac:picMk id="12" creationId="{29158E1D-D548-CFAB-09E4-261D44537A2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Don’t forget to hold onto the completed evaluation wheels – your students need to use a different coloured pen to do the wheel again at the END OF WORKSHOP THREE!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1138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1E662166-3DC2-498A-9785-A0C3CC66D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:notes">
            <a:extLst>
              <a:ext uri="{FF2B5EF4-FFF2-40B4-BE49-F238E27FC236}">
                <a16:creationId xmlns:a16="http://schemas.microsoft.com/office/drawing/2014/main" id="{19BD6B22-630A-49C2-BB54-94DF71B1521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6:notes">
            <a:extLst>
              <a:ext uri="{FF2B5EF4-FFF2-40B4-BE49-F238E27FC236}">
                <a16:creationId xmlns:a16="http://schemas.microsoft.com/office/drawing/2014/main" id="{C9F47D80-2962-D84F-4DF7-F50D77D87C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LOGOS FOR THE PROJECT AND FOR GARETH???</a:t>
            </a:r>
            <a:endParaRPr/>
          </a:p>
        </p:txBody>
      </p:sp>
      <p:sp>
        <p:nvSpPr>
          <p:cNvPr id="119" name="Google Shape;119;p6:notes">
            <a:extLst>
              <a:ext uri="{FF2B5EF4-FFF2-40B4-BE49-F238E27FC236}">
                <a16:creationId xmlns:a16="http://schemas.microsoft.com/office/drawing/2014/main" id="{AE33BB3A-DA07-430D-4B7D-19F378A1A88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45601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This is where YOU come in!...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191DE0-5D3C-49A4-940C-A4A4C751374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7548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dirty="0">
                <a:solidFill>
                  <a:srgbClr val="233112"/>
                </a:solidFill>
                <a:latin typeface="Amasis MT Pro Medium"/>
                <a:cs typeface="Arial"/>
              </a:rPr>
              <a:t>After the Second World War (1939-45), </a:t>
            </a:r>
            <a:r>
              <a:rPr lang="en-US" sz="1200" b="1" dirty="0">
                <a:solidFill>
                  <a:srgbClr val="233112"/>
                </a:solidFill>
                <a:latin typeface="Amasis MT Pro Medium"/>
                <a:cs typeface="Arial"/>
              </a:rPr>
              <a:t>National Service</a:t>
            </a:r>
            <a:r>
              <a:rPr lang="en-US" sz="1200" dirty="0">
                <a:solidFill>
                  <a:srgbClr val="233112"/>
                </a:solidFill>
                <a:latin typeface="Amasis MT Pro Medium"/>
                <a:cs typeface="Arial"/>
              </a:rPr>
              <a:t>, a </a:t>
            </a:r>
            <a:r>
              <a:rPr lang="en-US" sz="1200" dirty="0" err="1">
                <a:solidFill>
                  <a:srgbClr val="233112"/>
                </a:solidFill>
                <a:latin typeface="Amasis MT Pro Medium"/>
                <a:cs typeface="Arial"/>
              </a:rPr>
              <a:t>standardised</a:t>
            </a:r>
            <a:r>
              <a:rPr lang="en-US" sz="1200" dirty="0">
                <a:solidFill>
                  <a:srgbClr val="233112"/>
                </a:solidFill>
                <a:latin typeface="Amasis MT Pro Medium"/>
                <a:cs typeface="Arial"/>
              </a:rPr>
              <a:t> form of peacetime conscription, came into force in 1949 for all able-bodied men between the ages of 17 and 21.</a:t>
            </a:r>
            <a:r>
              <a:rPr lang="en-US" sz="1200" dirty="0">
                <a:latin typeface="Amasis MT Pro Medium"/>
                <a:cs typeface="Arial"/>
              </a:rPr>
              <a:t> </a:t>
            </a:r>
            <a:r>
              <a:rPr lang="en-US" sz="1200" dirty="0">
                <a:solidFill>
                  <a:srgbClr val="233112"/>
                </a:solidFill>
                <a:latin typeface="Amasis MT Pro Medium"/>
                <a:cs typeface="Arial"/>
              </a:rPr>
              <a:t>Conscripts usually served for 18 months. Ending in 1963, 2 million men undertook National Service.</a:t>
            </a:r>
            <a:endParaRPr lang="en-US" sz="1200" dirty="0">
              <a:latin typeface="Amasis MT Pro Medium"/>
              <a:cs typeface="Arial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8337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FALSE – Over 2,000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951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ourworldindata.org/grapher/number-of-nuclear-weapons-tests?time=earliest..2023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liverpoolworldcentre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s://www.ntvhistory.uk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DF66E2-0FA2-3F64-FE01-E2E523BCD100}"/>
              </a:ext>
            </a:extLst>
          </p:cNvPr>
          <p:cNvSpPr txBox="1"/>
          <p:nvPr/>
        </p:nvSpPr>
        <p:spPr>
          <a:xfrm>
            <a:off x="7683335" y="0"/>
            <a:ext cx="35329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>
                <a:solidFill>
                  <a:schemeClr val="bg1"/>
                </a:solidFill>
                <a:latin typeface="Amasis MT Pro Black" panose="02040A04050005020304" pitchFamily="18" charset="0"/>
              </a:rPr>
              <a:t>Comic illustrations  </a:t>
            </a:r>
          </a:p>
          <a:p>
            <a:pPr algn="r"/>
            <a:r>
              <a:rPr lang="en-GB" b="1">
                <a:solidFill>
                  <a:schemeClr val="bg1"/>
                </a:solidFill>
                <a:latin typeface="Amasis MT Pro Black" panose="02040A04050005020304" pitchFamily="18" charset="0"/>
              </a:rPr>
              <a:t>Gareth Sleightholme </a:t>
            </a:r>
            <a:r>
              <a:rPr lang="en-GB" b="1" i="1">
                <a:solidFill>
                  <a:schemeClr val="bg1"/>
                </a:solidFill>
                <a:latin typeface="Amasis MT Pro Black" panose="02040A04050005020304" pitchFamily="18" charset="0"/>
              </a:rPr>
              <a:t>hesir.artstation.com </a:t>
            </a:r>
          </a:p>
        </p:txBody>
      </p:sp>
      <p:pic>
        <p:nvPicPr>
          <p:cNvPr id="8" name="Picture 7" descr="A group of people in front of a nuclear explosion&#10;&#10;AI-generated content may be incorrect.">
            <a:extLst>
              <a:ext uri="{FF2B5EF4-FFF2-40B4-BE49-F238E27FC236}">
                <a16:creationId xmlns:a16="http://schemas.microsoft.com/office/drawing/2014/main" id="{7FBC4D38-003E-AE85-9A7A-DC9F673FFB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5129"/>
          <a:stretch>
            <a:fillRect/>
          </a:stretch>
        </p:blipFill>
        <p:spPr>
          <a:xfrm>
            <a:off x="1119589" y="0"/>
            <a:ext cx="9708332" cy="5820398"/>
          </a:xfrm>
          <a:prstGeom prst="rect">
            <a:avLst/>
          </a:prstGeom>
        </p:spPr>
      </p:pic>
      <p:pic>
        <p:nvPicPr>
          <p:cNvPr id="9" name="Google Shape;128;p6" descr="A picture containing text&#10;&#10;Description automatically generated">
            <a:extLst>
              <a:ext uri="{FF2B5EF4-FFF2-40B4-BE49-F238E27FC236}">
                <a16:creationId xmlns:a16="http://schemas.microsoft.com/office/drawing/2014/main" id="{A106294D-0A7C-F30F-6D9E-EE4D00087FBF}"/>
              </a:ext>
            </a:extLst>
          </p:cNvPr>
          <p:cNvPicPr preferRelativeResize="0"/>
          <p:nvPr/>
        </p:nvPicPr>
        <p:blipFill rotWithShape="1">
          <a:blip r:embed="rId3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4827816" y="5951430"/>
            <a:ext cx="2303444" cy="800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An Oral History of British Nuclear Test Veterans">
            <a:extLst>
              <a:ext uri="{FF2B5EF4-FFF2-40B4-BE49-F238E27FC236}">
                <a16:creationId xmlns:a16="http://schemas.microsoft.com/office/drawing/2014/main" id="{3660CB2B-6A26-8591-8CD2-4CF41D0BF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476" y="5885839"/>
            <a:ext cx="1668595" cy="836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University of Liverpool Logo PNG vector in SVG, PDF, AI, CDR format">
            <a:extLst>
              <a:ext uri="{FF2B5EF4-FFF2-40B4-BE49-F238E27FC236}">
                <a16:creationId xmlns:a16="http://schemas.microsoft.com/office/drawing/2014/main" id="{29158E1D-D548-CFAB-09E4-261D44537A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 b="30345"/>
          <a:stretch/>
        </p:blipFill>
        <p:spPr bwMode="auto">
          <a:xfrm>
            <a:off x="7487325" y="5820398"/>
            <a:ext cx="2706624" cy="90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B72BC70-0262-3333-D1A7-DF9D42B37371}"/>
              </a:ext>
            </a:extLst>
          </p:cNvPr>
          <p:cNvSpPr txBox="1"/>
          <p:nvPr/>
        </p:nvSpPr>
        <p:spPr>
          <a:xfrm>
            <a:off x="1446604" y="65441"/>
            <a:ext cx="88997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Amasis MT Pro Black" panose="02040A04050005020304" pitchFamily="18" charset="0"/>
              </a:rPr>
              <a:t>Nuclear Test Veterans </a:t>
            </a:r>
          </a:p>
          <a:p>
            <a:r>
              <a:rPr lang="en-GB" sz="2000" dirty="0">
                <a:solidFill>
                  <a:schemeClr val="bg1"/>
                </a:solidFill>
                <a:latin typeface="Amasis MT Pro Black" panose="02040A04050005020304" pitchFamily="18" charset="0"/>
              </a:rPr>
              <a:t>Oral Histories</a:t>
            </a:r>
          </a:p>
        </p:txBody>
      </p:sp>
    </p:spTree>
    <p:extLst>
      <p:ext uri="{BB962C8B-B14F-4D97-AF65-F5344CB8AC3E}">
        <p14:creationId xmlns:p14="http://schemas.microsoft.com/office/powerpoint/2010/main" val="400639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2000"/>
    </mc:Choice>
    <mc:Fallback xmlns="">
      <p:transition spd="slow" advClick="0" advTm="6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8DB5BCD-8286-0C19-EC02-02CDAF4509B6}"/>
              </a:ext>
            </a:extLst>
          </p:cNvPr>
          <p:cNvSpPr txBox="1"/>
          <p:nvPr/>
        </p:nvSpPr>
        <p:spPr>
          <a:xfrm>
            <a:off x="472488" y="1474450"/>
            <a:ext cx="1127242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1100" algn="ctr" rtl="0" fontAlgn="base">
              <a:spcBef>
                <a:spcPts val="1800"/>
              </a:spcBef>
              <a:spcAft>
                <a:spcPts val="0"/>
              </a:spcAft>
            </a:pPr>
            <a:r>
              <a:rPr lang="en-US" sz="44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Around 500 nuclear bombs have been tested since 1956 </a:t>
            </a:r>
            <a:r>
              <a:rPr lang="en-US" sz="4400" b="0" i="1" u="none" strike="noStrike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true or false?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A800B6-E4B5-C708-207B-0BE22A28D1E6}"/>
              </a:ext>
            </a:extLst>
          </p:cNvPr>
          <p:cNvSpPr txBox="1"/>
          <p:nvPr/>
        </p:nvSpPr>
        <p:spPr>
          <a:xfrm>
            <a:off x="2816207" y="3571228"/>
            <a:ext cx="6331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hlinkClick r:id="rId3"/>
              </a:rPr>
              <a:t>Nuclear weapons tests per year</a:t>
            </a:r>
            <a:endParaRPr lang="en-GB" sz="3200" dirty="0"/>
          </a:p>
        </p:txBody>
      </p:sp>
      <p:pic>
        <p:nvPicPr>
          <p:cNvPr id="3" name="Google Shape;128;p6" descr="A picture containing text&#10;&#10;Description automatically generated">
            <a:extLst>
              <a:ext uri="{FF2B5EF4-FFF2-40B4-BE49-F238E27FC236}">
                <a16:creationId xmlns:a16="http://schemas.microsoft.com/office/drawing/2014/main" id="{A96889B3-5DF5-15E6-6426-D692AF14FA08}"/>
              </a:ext>
            </a:extLst>
          </p:cNvPr>
          <p:cNvPicPr preferRelativeResize="0"/>
          <p:nvPr/>
        </p:nvPicPr>
        <p:blipFill rotWithShape="1">
          <a:blip r:embed="rId4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4792372" y="5490616"/>
            <a:ext cx="2303444" cy="800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An Oral History of British Nuclear Test Veterans">
            <a:extLst>
              <a:ext uri="{FF2B5EF4-FFF2-40B4-BE49-F238E27FC236}">
                <a16:creationId xmlns:a16="http://schemas.microsoft.com/office/drawing/2014/main" id="{171590DA-81DC-0058-E3F4-73CB03B77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920" y="5440811"/>
            <a:ext cx="1796242" cy="90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University of Liverpool Logo PNG vector in SVG, PDF, AI, CDR format">
            <a:extLst>
              <a:ext uri="{FF2B5EF4-FFF2-40B4-BE49-F238E27FC236}">
                <a16:creationId xmlns:a16="http://schemas.microsoft.com/office/drawing/2014/main" id="{FB803B38-9598-C578-5744-91AB7D8158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 b="30345"/>
          <a:stretch/>
        </p:blipFill>
        <p:spPr bwMode="auto">
          <a:xfrm>
            <a:off x="8109389" y="5464408"/>
            <a:ext cx="2706624" cy="90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735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8DB5BCD-8286-0C19-EC02-02CDAF4509B6}"/>
              </a:ext>
            </a:extLst>
          </p:cNvPr>
          <p:cNvSpPr txBox="1"/>
          <p:nvPr/>
        </p:nvSpPr>
        <p:spPr>
          <a:xfrm>
            <a:off x="459788" y="2352459"/>
            <a:ext cx="1127242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1100" algn="ctr" rtl="0" fontAlgn="base">
              <a:spcBef>
                <a:spcPts val="1800"/>
              </a:spcBef>
              <a:spcAft>
                <a:spcPts val="0"/>
              </a:spcAft>
            </a:pPr>
            <a:r>
              <a:rPr lang="en-US" sz="40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 think we need nuclear weapons to make the world a safer place</a:t>
            </a:r>
          </a:p>
        </p:txBody>
      </p:sp>
      <p:pic>
        <p:nvPicPr>
          <p:cNvPr id="2" name="Google Shape;128;p6" descr="A picture containing text&#10;&#10;Description automatically generated">
            <a:extLst>
              <a:ext uri="{FF2B5EF4-FFF2-40B4-BE49-F238E27FC236}">
                <a16:creationId xmlns:a16="http://schemas.microsoft.com/office/drawing/2014/main" id="{D8A93646-DF01-0E2F-6D22-AB1A0EB4FB06}"/>
              </a:ext>
            </a:extLst>
          </p:cNvPr>
          <p:cNvPicPr preferRelativeResize="0"/>
          <p:nvPr/>
        </p:nvPicPr>
        <p:blipFill rotWithShape="1">
          <a:blip r:embed="rId2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4792372" y="5490616"/>
            <a:ext cx="2303444" cy="800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n Oral History of British Nuclear Test Veterans">
            <a:extLst>
              <a:ext uri="{FF2B5EF4-FFF2-40B4-BE49-F238E27FC236}">
                <a16:creationId xmlns:a16="http://schemas.microsoft.com/office/drawing/2014/main" id="{3EE42C7D-9A87-8274-A61D-F72EA4239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920" y="5440811"/>
            <a:ext cx="1796242" cy="90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University of Liverpool Logo PNG vector in SVG, PDF, AI, CDR format">
            <a:extLst>
              <a:ext uri="{FF2B5EF4-FFF2-40B4-BE49-F238E27FC236}">
                <a16:creationId xmlns:a16="http://schemas.microsoft.com/office/drawing/2014/main" id="{5706368A-0285-BC43-351F-C68B24DEF0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 b="30345"/>
          <a:stretch/>
        </p:blipFill>
        <p:spPr bwMode="auto">
          <a:xfrm>
            <a:off x="8109389" y="5464408"/>
            <a:ext cx="2706624" cy="90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3353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8DB5BCD-8286-0C19-EC02-02CDAF4509B6}"/>
              </a:ext>
            </a:extLst>
          </p:cNvPr>
          <p:cNvSpPr txBox="1"/>
          <p:nvPr/>
        </p:nvSpPr>
        <p:spPr>
          <a:xfrm>
            <a:off x="459788" y="2224463"/>
            <a:ext cx="1127242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1100" algn="ctr" rtl="0" fontAlgn="base">
              <a:spcBef>
                <a:spcPts val="1800"/>
              </a:spcBef>
              <a:spcAft>
                <a:spcPts val="0"/>
              </a:spcAft>
            </a:pPr>
            <a:r>
              <a:rPr lang="en-US" sz="44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Countries should have the right to protect themselves at any cost</a:t>
            </a:r>
          </a:p>
        </p:txBody>
      </p:sp>
      <p:pic>
        <p:nvPicPr>
          <p:cNvPr id="2" name="Google Shape;128;p6" descr="A picture containing text&#10;&#10;Description automatically generated">
            <a:extLst>
              <a:ext uri="{FF2B5EF4-FFF2-40B4-BE49-F238E27FC236}">
                <a16:creationId xmlns:a16="http://schemas.microsoft.com/office/drawing/2014/main" id="{00574BB4-F6DD-228B-09C4-44E2087AD8E2}"/>
              </a:ext>
            </a:extLst>
          </p:cNvPr>
          <p:cNvPicPr preferRelativeResize="0"/>
          <p:nvPr/>
        </p:nvPicPr>
        <p:blipFill rotWithShape="1">
          <a:blip r:embed="rId2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4827998" y="5490616"/>
            <a:ext cx="2303444" cy="800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n Oral History of British Nuclear Test Veterans">
            <a:extLst>
              <a:ext uri="{FF2B5EF4-FFF2-40B4-BE49-F238E27FC236}">
                <a16:creationId xmlns:a16="http://schemas.microsoft.com/office/drawing/2014/main" id="{FA5CAC5B-D52C-A63D-467E-9DB3A7529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546" y="5440811"/>
            <a:ext cx="1796242" cy="90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University of Liverpool Logo PNG vector in SVG, PDF, AI, CDR format">
            <a:extLst>
              <a:ext uri="{FF2B5EF4-FFF2-40B4-BE49-F238E27FC236}">
                <a16:creationId xmlns:a16="http://schemas.microsoft.com/office/drawing/2014/main" id="{A1D4E720-2652-70B8-5C03-00F679D9A8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 b="30345"/>
          <a:stretch/>
        </p:blipFill>
        <p:spPr bwMode="auto">
          <a:xfrm>
            <a:off x="8109389" y="5464408"/>
            <a:ext cx="2706624" cy="90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7504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F2F396-5CEE-E995-FCA7-D1FA5F676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A1C63-F262-0E37-445B-D6A0BD01A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4200" y="2766218"/>
            <a:ext cx="52832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dirty="0">
                <a:latin typeface="Amasis MT Pro Black"/>
              </a:rPr>
              <a:t>Final Thoughts?</a:t>
            </a:r>
          </a:p>
        </p:txBody>
      </p:sp>
      <p:pic>
        <p:nvPicPr>
          <p:cNvPr id="3" name="Picture 2" descr="A comic strip of a chess game&#10;&#10;AI-generated content may be incorrect.">
            <a:extLst>
              <a:ext uri="{FF2B5EF4-FFF2-40B4-BE49-F238E27FC236}">
                <a16:creationId xmlns:a16="http://schemas.microsoft.com/office/drawing/2014/main" id="{08011D16-4948-2916-35D6-7E7AAF7DDB3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940" t="68267" r="36688" b="5778"/>
          <a:stretch>
            <a:fillRect/>
          </a:stretch>
        </p:blipFill>
        <p:spPr>
          <a:xfrm>
            <a:off x="0" y="0"/>
            <a:ext cx="4937760" cy="68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8166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1EDAD1-82EA-E69C-1B7B-1A27FC9701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Google Shape;128;p6" descr="A picture containing text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95485007-AD7D-F428-3EA9-5C79CC1679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792" y="1632758"/>
            <a:ext cx="2906272" cy="1011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3" descr="A logo of a television company&#10;&#10;AI-generated content may be incorrect.">
            <a:hlinkClick r:id="rId4"/>
            <a:extLst>
              <a:ext uri="{FF2B5EF4-FFF2-40B4-BE49-F238E27FC236}">
                <a16:creationId xmlns:a16="http://schemas.microsoft.com/office/drawing/2014/main" id="{E9017A95-7784-6DA0-3F1E-9FC06641CB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625" y="4213373"/>
            <a:ext cx="3002745" cy="150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5">
            <a:extLst>
              <a:ext uri="{FF2B5EF4-FFF2-40B4-BE49-F238E27FC236}">
                <a16:creationId xmlns:a16="http://schemas.microsoft.com/office/drawing/2014/main" id="{160A4E05-905D-392C-5A00-06EA7A1FEE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4626" y="773747"/>
            <a:ext cx="300274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masis MT Pro Medium" panose="020406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This workshop was created by</a:t>
            </a:r>
            <a:endParaRPr kumimoji="0" lang="en-GB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masis MT Pro Medium" panose="020406040500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masis MT Pro Medium" panose="020406040500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272FAD-93E3-6299-DF58-2A571E9FC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8595" y="3412107"/>
            <a:ext cx="2106667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masis MT Pro Medium" panose="020406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in collaboration with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masis MT Pro Medium" panose="020406040500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460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19A64-1391-BC50-9A5D-2E63DE7E90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6AF511C2-E766-6106-B405-B889DFE194F7}"/>
              </a:ext>
            </a:extLst>
          </p:cNvPr>
          <p:cNvSpPr/>
          <p:nvPr/>
        </p:nvSpPr>
        <p:spPr>
          <a:xfrm>
            <a:off x="4369476" y="307944"/>
            <a:ext cx="6464428" cy="59658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F895342-AD6E-EE50-5CD8-93116055B25E}"/>
              </a:ext>
            </a:extLst>
          </p:cNvPr>
          <p:cNvSpPr/>
          <p:nvPr/>
        </p:nvSpPr>
        <p:spPr>
          <a:xfrm>
            <a:off x="5297532" y="1036883"/>
            <a:ext cx="4630315" cy="43983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AA126D2-F960-8974-03E0-C90FD0E58D9D}"/>
              </a:ext>
            </a:extLst>
          </p:cNvPr>
          <p:cNvSpPr/>
          <p:nvPr/>
        </p:nvSpPr>
        <p:spPr>
          <a:xfrm>
            <a:off x="6150258" y="1977080"/>
            <a:ext cx="2859723" cy="26432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CE637CF-17DF-8CFB-6E12-5286989C5FCA}"/>
              </a:ext>
            </a:extLst>
          </p:cNvPr>
          <p:cNvCxnSpPr>
            <a:cxnSpLocks/>
          </p:cNvCxnSpPr>
          <p:nvPr/>
        </p:nvCxnSpPr>
        <p:spPr>
          <a:xfrm>
            <a:off x="7633302" y="307944"/>
            <a:ext cx="0" cy="59658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8AA0D02-D6BE-74B0-03AE-6D5E215454CC}"/>
              </a:ext>
            </a:extLst>
          </p:cNvPr>
          <p:cNvCxnSpPr>
            <a:cxnSpLocks/>
          </p:cNvCxnSpPr>
          <p:nvPr/>
        </p:nvCxnSpPr>
        <p:spPr>
          <a:xfrm flipV="1">
            <a:off x="4924445" y="1721531"/>
            <a:ext cx="5488226" cy="31952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7100844-2B3D-634E-FF92-D54BECD65047}"/>
              </a:ext>
            </a:extLst>
          </p:cNvPr>
          <p:cNvCxnSpPr>
            <a:cxnSpLocks/>
          </p:cNvCxnSpPr>
          <p:nvPr/>
        </p:nvCxnSpPr>
        <p:spPr>
          <a:xfrm>
            <a:off x="4764875" y="1812587"/>
            <a:ext cx="5647796" cy="29982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BBBF415-F62E-6848-DF01-6999910A0818}"/>
              </a:ext>
            </a:extLst>
          </p:cNvPr>
          <p:cNvSpPr txBox="1"/>
          <p:nvPr/>
        </p:nvSpPr>
        <p:spPr>
          <a:xfrm rot="19590240">
            <a:off x="9043770" y="5607105"/>
            <a:ext cx="165782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0" i="0" u="none" strike="noStrike" dirty="0">
                <a:solidFill>
                  <a:srgbClr val="000000"/>
                </a:solidFill>
                <a:effectLst/>
                <a:latin typeface="Amasis MT Pro Medium" panose="02040604050005020304" pitchFamily="18" charset="0"/>
              </a:rPr>
              <a:t>Impact of nuclear </a:t>
            </a:r>
          </a:p>
          <a:p>
            <a:pPr algn="ctr"/>
            <a:r>
              <a:rPr lang="en-GB" b="0" i="0" u="none" strike="noStrike" dirty="0">
                <a:solidFill>
                  <a:srgbClr val="000000"/>
                </a:solidFill>
                <a:effectLst/>
                <a:latin typeface="Amasis MT Pro Medium" panose="02040604050005020304" pitchFamily="18" charset="0"/>
              </a:rPr>
              <a:t>testing on people </a:t>
            </a:r>
          </a:p>
          <a:p>
            <a:pPr algn="ctr"/>
            <a:r>
              <a:rPr lang="en-GB" b="0" i="0" u="none" strike="noStrike" dirty="0">
                <a:solidFill>
                  <a:srgbClr val="000000"/>
                </a:solidFill>
                <a:effectLst/>
                <a:latin typeface="Amasis MT Pro Medium" panose="02040604050005020304" pitchFamily="18" charset="0"/>
              </a:rPr>
              <a:t>present</a:t>
            </a:r>
            <a:endParaRPr lang="en-US" dirty="0">
              <a:latin typeface="Amasis MT Pro Medium" panose="020406040500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1E1052-EA3E-F5A3-C883-1A1DD2AA34A4}"/>
              </a:ext>
            </a:extLst>
          </p:cNvPr>
          <p:cNvSpPr txBox="1"/>
          <p:nvPr/>
        </p:nvSpPr>
        <p:spPr>
          <a:xfrm>
            <a:off x="2844461" y="2974450"/>
            <a:ext cx="1382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>
                <a:solidFill>
                  <a:srgbClr val="000000"/>
                </a:solidFill>
                <a:latin typeface="Amasis MT Pro Medium" panose="02040604050005020304" pitchFamily="18" charset="0"/>
              </a:rPr>
              <a:t>UK nuclear </a:t>
            </a:r>
          </a:p>
          <a:p>
            <a:pPr algn="r"/>
            <a:r>
              <a:rPr lang="en-GB" dirty="0">
                <a:solidFill>
                  <a:srgbClr val="000000"/>
                </a:solidFill>
                <a:latin typeface="Amasis MT Pro Medium" panose="02040604050005020304" pitchFamily="18" charset="0"/>
              </a:rPr>
              <a:t>testing activity</a:t>
            </a:r>
            <a:endParaRPr lang="en-US" dirty="0">
              <a:latin typeface="Amasis MT Pro Medium" panose="020406040500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0AEE51B-4971-EDF2-7537-B9744D1FEA8F}"/>
              </a:ext>
            </a:extLst>
          </p:cNvPr>
          <p:cNvSpPr txBox="1"/>
          <p:nvPr/>
        </p:nvSpPr>
        <p:spPr>
          <a:xfrm rot="19875976">
            <a:off x="4935673" y="409255"/>
            <a:ext cx="1650996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b="0" i="0" u="none" strike="noStrike" dirty="0">
                <a:solidFill>
                  <a:srgbClr val="000000"/>
                </a:solidFill>
                <a:effectLst/>
                <a:latin typeface="Amasis MT Pro Medium" panose="02040604050005020304" pitchFamily="18" charset="0"/>
              </a:rPr>
              <a:t>Nuclear Warfare</a:t>
            </a:r>
            <a:endParaRPr lang="en-US" dirty="0">
              <a:latin typeface="Amasis MT Pro Medium" panose="020406040500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70093A-C3D9-3085-5DAF-6A6229EC3FD9}"/>
              </a:ext>
            </a:extLst>
          </p:cNvPr>
          <p:cNvSpPr txBox="1"/>
          <p:nvPr/>
        </p:nvSpPr>
        <p:spPr>
          <a:xfrm>
            <a:off x="10262037" y="4656945"/>
            <a:ext cx="1585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Amasis MT Pro Medium" panose="02040604050005020304" pitchFamily="18" charset="0"/>
              </a:rPr>
              <a:t>MORE CONFIDENT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888198-F33D-5437-7632-62CCB88CBC3E}"/>
              </a:ext>
            </a:extLst>
          </p:cNvPr>
          <p:cNvSpPr txBox="1"/>
          <p:nvPr/>
        </p:nvSpPr>
        <p:spPr>
          <a:xfrm>
            <a:off x="6921199" y="3024699"/>
            <a:ext cx="14277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>
                <a:latin typeface="Amasis MT Pro Medium" panose="02040604050005020304" pitchFamily="18" charset="0"/>
              </a:rPr>
              <a:t>LESS CONFIDENT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EDF3C0A-CE7C-1889-BDB4-7F60D8F219DC}"/>
              </a:ext>
            </a:extLst>
          </p:cNvPr>
          <p:cNvCxnSpPr>
            <a:cxnSpLocks/>
          </p:cNvCxnSpPr>
          <p:nvPr/>
        </p:nvCxnSpPr>
        <p:spPr>
          <a:xfrm>
            <a:off x="8084476" y="3470324"/>
            <a:ext cx="2374495" cy="1275296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group of people around the earth&#10;&#10;AI-generated content may be incorrect.">
            <a:extLst>
              <a:ext uri="{FF2B5EF4-FFF2-40B4-BE49-F238E27FC236}">
                <a16:creationId xmlns:a16="http://schemas.microsoft.com/office/drawing/2014/main" id="{C0B2B9BC-7A68-1EE5-77CA-19B5FFD378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58" y="5976723"/>
            <a:ext cx="675550" cy="65969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7614F06-DC15-DF05-7ABE-21F4D7D57155}"/>
              </a:ext>
            </a:extLst>
          </p:cNvPr>
          <p:cNvSpPr txBox="1"/>
          <p:nvPr/>
        </p:nvSpPr>
        <p:spPr>
          <a:xfrm>
            <a:off x="158496" y="152685"/>
            <a:ext cx="36771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masis MT Pro Black" panose="02040A04050005020304" pitchFamily="18" charset="0"/>
              </a:rPr>
              <a:t>EVALUATION WHEEL</a:t>
            </a:r>
            <a:endParaRPr lang="en-GB" sz="2000" b="1" dirty="0">
              <a:latin typeface="Amasis MT Pro Black" panose="02040A04050005020304" pitchFamily="18" charset="0"/>
            </a:endParaRPr>
          </a:p>
          <a:p>
            <a:endParaRPr lang="en-GB" sz="2000" b="1" dirty="0">
              <a:latin typeface="Amasis MT Pro Black" panose="02040A04050005020304" pitchFamily="18" charset="0"/>
            </a:endParaRPr>
          </a:p>
          <a:p>
            <a:r>
              <a:rPr lang="en-GB" sz="2800" b="1" dirty="0">
                <a:latin typeface="Amasis MT Pro Medium" panose="02040604050005020304" pitchFamily="18" charset="0"/>
              </a:rPr>
              <a:t>I know about…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431466-FFAE-0E23-A5D5-2132B7D0B347}"/>
              </a:ext>
            </a:extLst>
          </p:cNvPr>
          <p:cNvSpPr txBox="1"/>
          <p:nvPr/>
        </p:nvSpPr>
        <p:spPr>
          <a:xfrm rot="1716757">
            <a:off x="4525605" y="5759891"/>
            <a:ext cx="2226892" cy="738664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rgbClr val="000000"/>
                </a:solidFill>
                <a:latin typeface="Amasis MT Pro Medium" panose="02040604050005020304" pitchFamily="18" charset="0"/>
              </a:rPr>
              <a:t>UK government response</a:t>
            </a:r>
          </a:p>
          <a:p>
            <a:pPr algn="ctr"/>
            <a:r>
              <a:rPr lang="en-GB" dirty="0">
                <a:solidFill>
                  <a:srgbClr val="000000"/>
                </a:solidFill>
                <a:latin typeface="Amasis MT Pro Medium" panose="02040604050005020304" pitchFamily="18" charset="0"/>
                <a:ea typeface="Calibri"/>
                <a:cs typeface="Calibri"/>
              </a:rPr>
              <a:t>to nuclear testing, </a:t>
            </a:r>
          </a:p>
          <a:p>
            <a:pPr algn="ctr"/>
            <a:r>
              <a:rPr lang="en-GB" dirty="0">
                <a:solidFill>
                  <a:srgbClr val="000000"/>
                </a:solidFill>
                <a:latin typeface="Amasis MT Pro Medium" panose="02040604050005020304" pitchFamily="18" charset="0"/>
                <a:ea typeface="Calibri"/>
                <a:cs typeface="Calibri"/>
              </a:rPr>
              <a:t>veterans and sites</a:t>
            </a:r>
            <a:endParaRPr lang="en-US" dirty="0">
              <a:latin typeface="Amasis MT Pro Medium" panose="02040604050005020304" pitchFamily="18" charset="0"/>
              <a:ea typeface="Calibri"/>
              <a:cs typeface="Calibri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22B1FE9-7DB7-B3CE-02DA-F40FB4A4DA3A}"/>
              </a:ext>
            </a:extLst>
          </p:cNvPr>
          <p:cNvSpPr txBox="1"/>
          <p:nvPr/>
        </p:nvSpPr>
        <p:spPr>
          <a:xfrm>
            <a:off x="10897129" y="2947104"/>
            <a:ext cx="1052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Amasis MT Pro Medium" panose="02040604050005020304" pitchFamily="18" charset="0"/>
              </a:rPr>
              <a:t>Oral histories</a:t>
            </a:r>
            <a:endParaRPr lang="en-US" dirty="0">
              <a:latin typeface="Amasis MT Pro Medium" panose="020406040500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D6F01C-7C98-AAD0-6AE2-B3F0271290FA}"/>
              </a:ext>
            </a:extLst>
          </p:cNvPr>
          <p:cNvSpPr txBox="1"/>
          <p:nvPr/>
        </p:nvSpPr>
        <p:spPr>
          <a:xfrm rot="1981104">
            <a:off x="8715047" y="342173"/>
            <a:ext cx="1998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000000"/>
                </a:solidFill>
                <a:latin typeface="Amasis MT Pro Medium" panose="02040604050005020304" pitchFamily="18" charset="0"/>
              </a:rPr>
              <a:t>Impact of nuclear testing on testing sites</a:t>
            </a:r>
            <a:endParaRPr lang="en-US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229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20221255-B197-2DE9-D357-2D1A23F73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n Oral History of British Nuclear Test Veterans">
            <a:extLst>
              <a:ext uri="{FF2B5EF4-FFF2-40B4-BE49-F238E27FC236}">
                <a16:creationId xmlns:a16="http://schemas.microsoft.com/office/drawing/2014/main" id="{BB78B7C2-2432-ABD1-BAD8-72430D80E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675" y="528641"/>
            <a:ext cx="2548645" cy="1277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group of people around the earth&#10;&#10;AI-generated content may be incorrect.">
            <a:extLst>
              <a:ext uri="{FF2B5EF4-FFF2-40B4-BE49-F238E27FC236}">
                <a16:creationId xmlns:a16="http://schemas.microsoft.com/office/drawing/2014/main" id="{27857895-3956-5462-4E7C-24BEB3F431E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404" y="5972537"/>
            <a:ext cx="675550" cy="659692"/>
          </a:xfrm>
          <a:prstGeom prst="rect">
            <a:avLst/>
          </a:prstGeom>
        </p:spPr>
      </p:pic>
      <p:pic>
        <p:nvPicPr>
          <p:cNvPr id="8" name="Picture 2" descr="University of Liverpool Crest transparent PNG - StickPNG">
            <a:extLst>
              <a:ext uri="{FF2B5EF4-FFF2-40B4-BE49-F238E27FC236}">
                <a16:creationId xmlns:a16="http://schemas.microsoft.com/office/drawing/2014/main" id="{3E7EE62F-33F1-44BE-646A-FB82C8936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5871" y="5972537"/>
            <a:ext cx="659692" cy="659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89A47CB-AEF2-0BBD-1648-BEB34C7DB008}"/>
              </a:ext>
            </a:extLst>
          </p:cNvPr>
          <p:cNvSpPr txBox="1"/>
          <p:nvPr/>
        </p:nvSpPr>
        <p:spPr>
          <a:xfrm>
            <a:off x="500318" y="3910366"/>
            <a:ext cx="114456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masis MT Pro Medium" panose="02040604050005020304" pitchFamily="18" charset="0"/>
              </a:rPr>
              <a:t>To explore and respond to images related to British nuclear testing activity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masis MT Pro Medium" panose="02040604050005020304" pitchFamily="18" charset="0"/>
              </a:rPr>
              <a:t>To consider our existing knowledge about nuclear warfare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masis MT Pro Medium" panose="02040604050005020304" pitchFamily="18" charset="0"/>
              </a:rPr>
              <a:t>To learn some relevant facts and figures about British nuclear testing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B15FA3-0725-6410-841C-FA3E46F18F10}"/>
              </a:ext>
            </a:extLst>
          </p:cNvPr>
          <p:cNvSpPr txBox="1"/>
          <p:nvPr/>
        </p:nvSpPr>
        <p:spPr>
          <a:xfrm>
            <a:off x="782239" y="2217527"/>
            <a:ext cx="106275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Amasis MT Pro Black" panose="02040A04050005020304" pitchFamily="18" charset="0"/>
              </a:rPr>
              <a:t>WORKSHOP ONE </a:t>
            </a:r>
          </a:p>
          <a:p>
            <a:pPr algn="ctr"/>
            <a:r>
              <a:rPr lang="en-GB" sz="2400" dirty="0">
                <a:latin typeface="Amasis MT Pro Black" panose="02040A04050005020304" pitchFamily="18" charset="0"/>
              </a:rPr>
              <a:t>An Introduction to Nuclear Weapons Testing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941147-E71C-7367-B61B-6BF84D4B9762}"/>
              </a:ext>
            </a:extLst>
          </p:cNvPr>
          <p:cNvSpPr txBox="1"/>
          <p:nvPr/>
        </p:nvSpPr>
        <p:spPr>
          <a:xfrm>
            <a:off x="500318" y="3248612"/>
            <a:ext cx="60924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masis MT Pro Black" panose="02040A04050005020304" pitchFamily="18" charset="0"/>
              </a:rPr>
              <a:t>Aims:</a:t>
            </a:r>
          </a:p>
        </p:txBody>
      </p:sp>
    </p:spTree>
    <p:extLst>
      <p:ext uri="{BB962C8B-B14F-4D97-AF65-F5344CB8AC3E}">
        <p14:creationId xmlns:p14="http://schemas.microsoft.com/office/powerpoint/2010/main" val="95635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2000"/>
    </mc:Choice>
    <mc:Fallback xmlns="">
      <p:transition spd="slow" advClick="0" advTm="62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>
            <a:extLst>
              <a:ext uri="{FF2B5EF4-FFF2-40B4-BE49-F238E27FC236}">
                <a16:creationId xmlns:a16="http://schemas.microsoft.com/office/drawing/2014/main" id="{966F0E11-2353-E9E9-B385-14B3CBAA58BE}"/>
              </a:ext>
            </a:extLst>
          </p:cNvPr>
          <p:cNvSpPr txBox="1"/>
          <p:nvPr/>
        </p:nvSpPr>
        <p:spPr>
          <a:xfrm>
            <a:off x="52772" y="521495"/>
            <a:ext cx="12086456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4000" b="1">
                <a:solidFill>
                  <a:schemeClr val="bg2">
                    <a:lumMod val="50000"/>
                  </a:schemeClr>
                </a:solidFill>
                <a:latin typeface="Amasis MT Pro Black"/>
                <a:cs typeface="Arial"/>
              </a:rPr>
              <a:t>An Overview</a:t>
            </a:r>
            <a:endParaRPr lang="en-US" sz="4000">
              <a:solidFill>
                <a:schemeClr val="bg2">
                  <a:lumMod val="50000"/>
                </a:schemeClr>
              </a:solidFill>
              <a:latin typeface="Amasis MT Pro Black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6F6896-9300-ECB1-2C88-63EF6E939F8A}"/>
              </a:ext>
            </a:extLst>
          </p:cNvPr>
          <p:cNvSpPr txBox="1"/>
          <p:nvPr/>
        </p:nvSpPr>
        <p:spPr>
          <a:xfrm>
            <a:off x="502507" y="1717589"/>
            <a:ext cx="11206563" cy="107721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solidFill>
                  <a:srgbClr val="FFFFFF"/>
                </a:solidFill>
                <a:latin typeface="Amasis MT Pro Medium"/>
              </a:rPr>
              <a:t>Collaboration between The University of Liverpool, </a:t>
            </a:r>
            <a:endParaRPr lang="en-US" sz="3200">
              <a:latin typeface="Amasis MT Pro Medium"/>
            </a:endParaRPr>
          </a:p>
          <a:p>
            <a:r>
              <a:rPr lang="en-US" sz="3200" b="1">
                <a:solidFill>
                  <a:srgbClr val="FFFFFF"/>
                </a:solidFill>
                <a:latin typeface="Amasis MT Pro Medium"/>
              </a:rPr>
              <a:t>The University of South Wales, &amp; The British Library </a:t>
            </a:r>
            <a:endParaRPr lang="en-US" sz="3200">
              <a:latin typeface="Amasis MT Pro Medium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0DD893-9A2A-35DE-4302-1F9E61C7D876}"/>
              </a:ext>
            </a:extLst>
          </p:cNvPr>
          <p:cNvSpPr txBox="1"/>
          <p:nvPr/>
        </p:nvSpPr>
        <p:spPr>
          <a:xfrm>
            <a:off x="502509" y="3015049"/>
            <a:ext cx="11206561" cy="5847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solidFill>
                  <a:srgbClr val="FFFFFF"/>
                </a:solidFill>
                <a:latin typeface="Amasis MT Pro Medium"/>
              </a:rPr>
              <a:t>40+ Oral History Interviews</a:t>
            </a:r>
            <a:endParaRPr lang="en-US" sz="3200">
              <a:latin typeface="Amasis MT Pro Medium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3DD770-8A20-1620-691E-61571520D3D9}"/>
              </a:ext>
            </a:extLst>
          </p:cNvPr>
          <p:cNvSpPr txBox="1"/>
          <p:nvPr/>
        </p:nvSpPr>
        <p:spPr>
          <a:xfrm>
            <a:off x="502509" y="3807941"/>
            <a:ext cx="11206561" cy="107721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solidFill>
                  <a:srgbClr val="FFFFFF"/>
                </a:solidFill>
                <a:latin typeface="Amasis MT Pro Medium"/>
              </a:rPr>
              <a:t>Website: 8 essays, clips, photographs, educational resources, access to all interviews</a:t>
            </a:r>
            <a:endParaRPr lang="en-US" sz="3200">
              <a:latin typeface="Amasis MT Pro Medium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EB5725-52F9-E591-7278-1C0336D6D194}"/>
              </a:ext>
            </a:extLst>
          </p:cNvPr>
          <p:cNvSpPr txBox="1"/>
          <p:nvPr/>
        </p:nvSpPr>
        <p:spPr>
          <a:xfrm>
            <a:off x="502508" y="5105399"/>
            <a:ext cx="11206562" cy="58477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solidFill>
                  <a:srgbClr val="FFFFFF"/>
                </a:solidFill>
                <a:latin typeface="Amasis MT Pro Medium"/>
              </a:rPr>
              <a:t>1 film directed by BAFTA award winner Sasha Snow</a:t>
            </a:r>
            <a:endParaRPr lang="en-US" sz="3200">
              <a:latin typeface="Amasis MT Pro Medium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FD6094-35D3-06FE-6D58-90B2CCC41E94}"/>
              </a:ext>
            </a:extLst>
          </p:cNvPr>
          <p:cNvSpPr txBox="1"/>
          <p:nvPr/>
        </p:nvSpPr>
        <p:spPr>
          <a:xfrm>
            <a:off x="502508" y="5918887"/>
            <a:ext cx="11206562" cy="58477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solidFill>
                  <a:srgbClr val="FFFFFF"/>
                </a:solidFill>
                <a:latin typeface="Amasis MT Pro Medium"/>
              </a:rPr>
              <a:t>1 project comic by Gareth Sleightholme</a:t>
            </a:r>
            <a:endParaRPr lang="en-US" sz="3200">
              <a:latin typeface="Amasis MT Pro Medium"/>
            </a:endParaRPr>
          </a:p>
        </p:txBody>
      </p:sp>
      <p:pic>
        <p:nvPicPr>
          <p:cNvPr id="2" name="Picture 1" descr="An Oral History of British Nuclear Test Veterans">
            <a:extLst>
              <a:ext uri="{FF2B5EF4-FFF2-40B4-BE49-F238E27FC236}">
                <a16:creationId xmlns:a16="http://schemas.microsoft.com/office/drawing/2014/main" id="{47C8E946-6916-3CC0-DA70-2D5DBA72A6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07" y="165192"/>
            <a:ext cx="2548645" cy="1277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group of people around the earth&#10;&#10;AI-generated content may be incorrect.">
            <a:extLst>
              <a:ext uri="{FF2B5EF4-FFF2-40B4-BE49-F238E27FC236}">
                <a16:creationId xmlns:a16="http://schemas.microsoft.com/office/drawing/2014/main" id="{83790AE8-4D58-3F50-1CC5-E372F584C1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630" y="-491639"/>
            <a:ext cx="1438961" cy="140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97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A37997-3176-5935-9D8D-54D2CC15B7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oval with black text&#10;&#10;AI-generated content may be incorrect.">
            <a:extLst>
              <a:ext uri="{FF2B5EF4-FFF2-40B4-BE49-F238E27FC236}">
                <a16:creationId xmlns:a16="http://schemas.microsoft.com/office/drawing/2014/main" id="{5097DC67-0FA0-C2B3-C58D-80F28A8728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042" y="70181"/>
            <a:ext cx="10957916" cy="554593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C3DAA13-886D-9E12-213A-CFBB2E61C466}"/>
              </a:ext>
            </a:extLst>
          </p:cNvPr>
          <p:cNvSpPr txBox="1"/>
          <p:nvPr/>
        </p:nvSpPr>
        <p:spPr>
          <a:xfrm>
            <a:off x="8001023" y="70181"/>
            <a:ext cx="35329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>
                <a:solidFill>
                  <a:schemeClr val="accent2">
                    <a:lumMod val="75000"/>
                  </a:schemeClr>
                </a:solidFill>
                <a:latin typeface="Amasis MT Pro Black" panose="02040A04050005020304" pitchFamily="18" charset="0"/>
              </a:rPr>
              <a:t>Comic illustrations  </a:t>
            </a:r>
          </a:p>
          <a:p>
            <a:pPr algn="r"/>
            <a:r>
              <a:rPr lang="en-GB" b="1">
                <a:solidFill>
                  <a:schemeClr val="accent2">
                    <a:lumMod val="75000"/>
                  </a:schemeClr>
                </a:solidFill>
                <a:latin typeface="Amasis MT Pro Black" panose="02040A04050005020304" pitchFamily="18" charset="0"/>
              </a:rPr>
              <a:t>Gareth Sleightholme </a:t>
            </a:r>
            <a:r>
              <a:rPr lang="en-GB" b="1" i="1">
                <a:solidFill>
                  <a:schemeClr val="accent2">
                    <a:lumMod val="75000"/>
                  </a:schemeClr>
                </a:solidFill>
                <a:latin typeface="Amasis MT Pro Black" panose="02040A04050005020304" pitchFamily="18" charset="0"/>
              </a:rPr>
              <a:t>hesir.artstation.com </a:t>
            </a:r>
          </a:p>
        </p:txBody>
      </p:sp>
      <p:pic>
        <p:nvPicPr>
          <p:cNvPr id="5" name="Google Shape;128;p6" descr="A picture containing text&#10;&#10;Description automatically generated">
            <a:extLst>
              <a:ext uri="{FF2B5EF4-FFF2-40B4-BE49-F238E27FC236}">
                <a16:creationId xmlns:a16="http://schemas.microsoft.com/office/drawing/2014/main" id="{1A2E6A34-BE3E-32C6-154E-9C174A253D83}"/>
              </a:ext>
            </a:extLst>
          </p:cNvPr>
          <p:cNvPicPr preferRelativeResize="0"/>
          <p:nvPr/>
        </p:nvPicPr>
        <p:blipFill rotWithShape="1">
          <a:blip r:embed="rId5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4724822" y="5987057"/>
            <a:ext cx="2303444" cy="800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An Oral History of British Nuclear Test Veterans">
            <a:extLst>
              <a:ext uri="{FF2B5EF4-FFF2-40B4-BE49-F238E27FC236}">
                <a16:creationId xmlns:a16="http://schemas.microsoft.com/office/drawing/2014/main" id="{8B383F07-89C8-35CE-C4B5-4D6EBA056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760" y="5951430"/>
            <a:ext cx="1668595" cy="836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University of Liverpool Logo PNG vector in SVG, PDF, AI, CDR format">
            <a:extLst>
              <a:ext uri="{FF2B5EF4-FFF2-40B4-BE49-F238E27FC236}">
                <a16:creationId xmlns:a16="http://schemas.microsoft.com/office/drawing/2014/main" id="{D3102B2E-F93C-9B2F-D6AB-25D2BB2FBE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 b="30345"/>
          <a:stretch/>
        </p:blipFill>
        <p:spPr bwMode="auto">
          <a:xfrm>
            <a:off x="8194733" y="5820398"/>
            <a:ext cx="2706624" cy="90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221 John Morris similar recognition to ww2 vets, essay 8">
            <a:hlinkClick r:id="" action="ppaction://media"/>
            <a:extLst>
              <a:ext uri="{FF2B5EF4-FFF2-40B4-BE49-F238E27FC236}">
                <a16:creationId xmlns:a16="http://schemas.microsoft.com/office/drawing/2014/main" id="{C71388D8-E809-031D-04D1-F452411DC3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1200" y="53774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62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2000"/>
    </mc:Choice>
    <mc:Fallback xmlns="">
      <p:transition spd="slow" advClick="0" advTm="6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group of people standing in the desert&#10;&#10;AI-generated content may be incorrect.">
            <a:extLst>
              <a:ext uri="{FF2B5EF4-FFF2-40B4-BE49-F238E27FC236}">
                <a16:creationId xmlns:a16="http://schemas.microsoft.com/office/drawing/2014/main" id="{4A1528CB-E035-55D9-6F18-DB4E04829D5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640"/>
          <a:stretch>
            <a:fillRect/>
          </a:stretch>
        </p:blipFill>
        <p:spPr>
          <a:xfrm>
            <a:off x="7771963" y="2718663"/>
            <a:ext cx="3283039" cy="2373439"/>
          </a:xfrm>
          <a:prstGeom prst="rect">
            <a:avLst/>
          </a:prstGeom>
        </p:spPr>
      </p:pic>
      <p:pic>
        <p:nvPicPr>
          <p:cNvPr id="8" name="Picture 7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2A5ACAB8-EACD-6999-D335-F356DA5D69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548" y="237811"/>
            <a:ext cx="3406929" cy="2555197"/>
          </a:xfrm>
          <a:prstGeom prst="rect">
            <a:avLst/>
          </a:prstGeom>
        </p:spPr>
      </p:pic>
      <p:pic>
        <p:nvPicPr>
          <p:cNvPr id="12" name="Picture 11" descr="A book cover with a large clock tower and smoke coming out of it&#10;&#10;AI-generated content may be incorrect.">
            <a:extLst>
              <a:ext uri="{FF2B5EF4-FFF2-40B4-BE49-F238E27FC236}">
                <a16:creationId xmlns:a16="http://schemas.microsoft.com/office/drawing/2014/main" id="{F029F1F7-474A-7AAF-558D-459F45ED10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0321" y="191947"/>
            <a:ext cx="2090549" cy="3134256"/>
          </a:xfrm>
          <a:prstGeom prst="rect">
            <a:avLst/>
          </a:prstGeom>
        </p:spPr>
      </p:pic>
      <p:pic>
        <p:nvPicPr>
          <p:cNvPr id="14" name="Picture 13" descr="A sign in the sand&#10;&#10;AI-generated content may be incorrect.">
            <a:extLst>
              <a:ext uri="{FF2B5EF4-FFF2-40B4-BE49-F238E27FC236}">
                <a16:creationId xmlns:a16="http://schemas.microsoft.com/office/drawing/2014/main" id="{90747782-4209-83FB-DD1C-DEE86F73A8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83964">
            <a:off x="9084561" y="188737"/>
            <a:ext cx="3535024" cy="2653347"/>
          </a:xfrm>
          <a:prstGeom prst="rect">
            <a:avLst/>
          </a:prstGeom>
        </p:spPr>
      </p:pic>
      <p:pic>
        <p:nvPicPr>
          <p:cNvPr id="18" name="Picture 17" descr="A person holding a sign&#10;&#10;AI-generated content may be incorrect.">
            <a:extLst>
              <a:ext uri="{FF2B5EF4-FFF2-40B4-BE49-F238E27FC236}">
                <a16:creationId xmlns:a16="http://schemas.microsoft.com/office/drawing/2014/main" id="{9840FE8C-1854-FDBF-B7D5-358F70DAAA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39917">
            <a:off x="9329267" y="4875983"/>
            <a:ext cx="3045612" cy="1983455"/>
          </a:xfrm>
          <a:prstGeom prst="rect">
            <a:avLst/>
          </a:prstGeom>
        </p:spPr>
      </p:pic>
      <p:pic>
        <p:nvPicPr>
          <p:cNvPr id="20" name="Picture 19" descr="A group of men posing for a picture&#10;&#10;AI-generated content may be incorrect.">
            <a:extLst>
              <a:ext uri="{FF2B5EF4-FFF2-40B4-BE49-F238E27FC236}">
                <a16:creationId xmlns:a16="http://schemas.microsoft.com/office/drawing/2014/main" id="{EB9D7019-1A8F-BA0F-463F-8F6686BA5BE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476" r="4656" b="7555"/>
          <a:stretch>
            <a:fillRect/>
          </a:stretch>
        </p:blipFill>
        <p:spPr>
          <a:xfrm rot="16500392">
            <a:off x="-621057" y="3866658"/>
            <a:ext cx="3259432" cy="2516109"/>
          </a:xfrm>
          <a:prstGeom prst="rect">
            <a:avLst/>
          </a:prstGeom>
        </p:spPr>
      </p:pic>
      <p:pic>
        <p:nvPicPr>
          <p:cNvPr id="22" name="Picture 21" descr="A group of men working on a plane&#10;&#10;AI-generated content may be incorrect.">
            <a:extLst>
              <a:ext uri="{FF2B5EF4-FFF2-40B4-BE49-F238E27FC236}">
                <a16:creationId xmlns:a16="http://schemas.microsoft.com/office/drawing/2014/main" id="{1ADBA236-8D0E-AA23-A11B-3785E47F6BA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125185">
            <a:off x="-235277" y="263003"/>
            <a:ext cx="3114667" cy="3134256"/>
          </a:xfrm>
          <a:prstGeom prst="rect">
            <a:avLst/>
          </a:prstGeom>
        </p:spPr>
      </p:pic>
      <p:pic>
        <p:nvPicPr>
          <p:cNvPr id="5" name="Picture 4" descr="People looking at a cloud of smoke&#10;&#10;AI-generated content may be incorrect.">
            <a:extLst>
              <a:ext uri="{FF2B5EF4-FFF2-40B4-BE49-F238E27FC236}">
                <a16:creationId xmlns:a16="http://schemas.microsoft.com/office/drawing/2014/main" id="{78FF8022-BA40-4AAC-2CBA-03A7FA4DAE0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56887" y="3135768"/>
            <a:ext cx="2219737" cy="3392311"/>
          </a:xfrm>
          <a:prstGeom prst="rect">
            <a:avLst/>
          </a:prstGeom>
        </p:spPr>
      </p:pic>
      <p:pic>
        <p:nvPicPr>
          <p:cNvPr id="16" name="Picture 15" descr="A drawing of a village&#10;&#10;AI-generated content may be incorrect.">
            <a:extLst>
              <a:ext uri="{FF2B5EF4-FFF2-40B4-BE49-F238E27FC236}">
                <a16:creationId xmlns:a16="http://schemas.microsoft.com/office/drawing/2014/main" id="{3810385E-B391-A1E0-7F34-3854165D45A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229047">
            <a:off x="2205484" y="3902220"/>
            <a:ext cx="3099926" cy="237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208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93FBCD8-B728-C8C0-9208-6650F1ECE0B5}"/>
              </a:ext>
            </a:extLst>
          </p:cNvPr>
          <p:cNvGrpSpPr/>
          <p:nvPr/>
        </p:nvGrpSpPr>
        <p:grpSpPr>
          <a:xfrm>
            <a:off x="1254547" y="0"/>
            <a:ext cx="10648457" cy="6858000"/>
            <a:chOff x="1254547" y="0"/>
            <a:chExt cx="10648457" cy="6858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51BD639-1F03-7EEF-1FA7-7FDB028F07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547" y="0"/>
              <a:ext cx="9682905" cy="6858000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F573205-C3CE-8AE3-0744-C79D91498BBA}"/>
                </a:ext>
              </a:extLst>
            </p:cNvPr>
            <p:cNvSpPr txBox="1"/>
            <p:nvPr/>
          </p:nvSpPr>
          <p:spPr>
            <a:xfrm>
              <a:off x="7469900" y="5890178"/>
              <a:ext cx="4433104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2400">
                  <a:latin typeface="Amasis MT Pro Black" panose="02040A04050005020304" pitchFamily="18" charset="0"/>
                </a:rPr>
                <a:t>NUCLEAR TESTING &amp; NUCLEAR WARFARE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1E7F875-61A8-8C98-0606-CBA662D5B2BE}"/>
                </a:ext>
              </a:extLst>
            </p:cNvPr>
            <p:cNvSpPr txBox="1"/>
            <p:nvPr/>
          </p:nvSpPr>
          <p:spPr>
            <a:xfrm>
              <a:off x="3587404" y="1914038"/>
              <a:ext cx="6099048" cy="2062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3200">
                  <a:effectLst/>
                  <a:latin typeface="Amasis MT Pro Medium" panose="02040604050005020304" pitchFamily="18" charset="0"/>
                  <a:ea typeface="Aptos" panose="020B0004020202020204" pitchFamily="34" charset="0"/>
                  <a:cs typeface="Times New Roman" panose="02020603050405020304" pitchFamily="18" charset="0"/>
                </a:rPr>
                <a:t>What do you know about nuclear testing? Can you give any examples of how and where it has been used? </a:t>
              </a:r>
              <a:endParaRPr lang="en-GB" sz="3200">
                <a:latin typeface="Amasis MT Pro Medium" panose="02040604050005020304" pitchFamily="18" charset="0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C7B7E501-BD5D-6624-152D-6E26EE5C63AD}"/>
              </a:ext>
            </a:extLst>
          </p:cNvPr>
          <p:cNvSpPr/>
          <p:nvPr/>
        </p:nvSpPr>
        <p:spPr>
          <a:xfrm>
            <a:off x="7386452" y="261257"/>
            <a:ext cx="3764478" cy="688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group of people around the earth&#10;&#10;AI-generated content may be incorrect.">
            <a:extLst>
              <a:ext uri="{FF2B5EF4-FFF2-40B4-BE49-F238E27FC236}">
                <a16:creationId xmlns:a16="http://schemas.microsoft.com/office/drawing/2014/main" id="{60EEE9A3-2C5A-096A-AE9F-6F0CF4ED287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630" y="-491639"/>
            <a:ext cx="1438961" cy="140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6406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B85AF-192F-5111-B06B-2EC6CF0CC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341" y="338259"/>
            <a:ext cx="10515600" cy="748915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masis MT Pro Black"/>
              </a:rPr>
              <a:t>Nuclear testing – in figures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0F04BD-52FD-3706-3061-FF684314F2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8142" y="1335099"/>
            <a:ext cx="11972813" cy="5617904"/>
          </a:xfr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US" sz="2200" dirty="0">
                <a:latin typeface="Amasis MT Pro Medium"/>
                <a:cs typeface="Arial"/>
              </a:rPr>
              <a:t>The Manhattan Project (1942-1946) was a US wartime project. The aim was to create an atomic bomb. </a:t>
            </a:r>
            <a:r>
              <a:rPr lang="en-US" sz="2200" b="1" i="1" dirty="0">
                <a:latin typeface="Amasis MT Pro Medium"/>
                <a:cs typeface="Arial"/>
              </a:rPr>
              <a:t>Why?</a:t>
            </a:r>
            <a:endParaRPr lang="en-US" sz="2200" dirty="0">
              <a:latin typeface="Amasis MT Pro Medium"/>
            </a:endParaRPr>
          </a:p>
          <a:p>
            <a:r>
              <a:rPr lang="en-US" sz="2200" dirty="0">
                <a:latin typeface="Amasis MT Pro Medium"/>
                <a:cs typeface="Arial"/>
              </a:rPr>
              <a:t>The first atomic test bomb explosion was on 16 July 1945 (New Mexico) with the equivalent power of 67 million sticks of dynamite. </a:t>
            </a:r>
            <a:endParaRPr lang="en-US" sz="2200" dirty="0">
              <a:latin typeface="Amasis MT Pro Medium"/>
            </a:endParaRPr>
          </a:p>
          <a:p>
            <a:r>
              <a:rPr lang="en-US" sz="2200" dirty="0">
                <a:latin typeface="Amasis MT Pro Medium"/>
                <a:cs typeface="Arial"/>
              </a:rPr>
              <a:t>The first nuclear bomb was dropped on </a:t>
            </a:r>
            <a:r>
              <a:rPr lang="en-US" sz="2200" b="1" dirty="0">
                <a:latin typeface="Amasis MT Pro Medium"/>
                <a:cs typeface="Arial"/>
              </a:rPr>
              <a:t>Hiroshima, Japan, on 6 August 1945, and another on Nagasaki on 9 August 1945</a:t>
            </a:r>
            <a:r>
              <a:rPr lang="en-US" sz="2200" dirty="0">
                <a:latin typeface="Amasis MT Pro Medium"/>
                <a:cs typeface="Arial"/>
              </a:rPr>
              <a:t>. Japan then surrendered and </a:t>
            </a:r>
            <a:r>
              <a:rPr lang="en-US" sz="2200" b="1" dirty="0">
                <a:latin typeface="Amasis MT Pro Medium"/>
                <a:cs typeface="Arial"/>
              </a:rPr>
              <a:t>no nuclear bombs have been used in warfare since</a:t>
            </a:r>
            <a:r>
              <a:rPr lang="en-US" sz="2200" dirty="0">
                <a:latin typeface="Amasis MT Pro Medium"/>
                <a:cs typeface="Arial"/>
              </a:rPr>
              <a:t>. These two weapons killed between 150,000 and 240,000 people.</a:t>
            </a:r>
            <a:endParaRPr lang="en-US" sz="2200" dirty="0">
              <a:solidFill>
                <a:srgbClr val="0563C1"/>
              </a:solidFill>
              <a:latin typeface="Amasis MT Pro Medium"/>
              <a:cs typeface="Arial"/>
            </a:endParaRPr>
          </a:p>
          <a:p>
            <a:r>
              <a:rPr lang="en-US" sz="2200" dirty="0">
                <a:latin typeface="Amasis MT Pro Medium"/>
                <a:cs typeface="Arial"/>
              </a:rPr>
              <a:t>Tests continued though. </a:t>
            </a:r>
            <a:r>
              <a:rPr lang="en-US" sz="2200" b="1" i="1" dirty="0">
                <a:latin typeface="Amasis MT Pro Medium"/>
                <a:cs typeface="Arial"/>
              </a:rPr>
              <a:t>Why?</a:t>
            </a:r>
            <a:r>
              <a:rPr lang="en-US" sz="2200" dirty="0">
                <a:latin typeface="Amasis MT Pro Medium"/>
                <a:cs typeface="Arial"/>
              </a:rPr>
              <a:t> </a:t>
            </a:r>
            <a:endParaRPr lang="en-US" sz="2200" dirty="0">
              <a:solidFill>
                <a:srgbClr val="0563C1"/>
              </a:solidFill>
              <a:latin typeface="Amasis MT Pro Medium"/>
              <a:cs typeface="Arial"/>
            </a:endParaRPr>
          </a:p>
          <a:p>
            <a:r>
              <a:rPr lang="en-US" sz="2200" b="1" dirty="0">
                <a:latin typeface="Amasis MT Pro Medium"/>
                <a:cs typeface="Arial"/>
              </a:rPr>
              <a:t>Total number of UK nuclear bomb tests 1952-91 was 45</a:t>
            </a:r>
            <a:endParaRPr lang="en-US" sz="2200" dirty="0">
              <a:latin typeface="Amasis MT Pro Medium"/>
              <a:cs typeface="Arial"/>
            </a:endParaRPr>
          </a:p>
          <a:p>
            <a:r>
              <a:rPr lang="en-US" sz="2200" dirty="0">
                <a:latin typeface="Amasis MT Pro Medium"/>
                <a:cs typeface="Arial"/>
              </a:rPr>
              <a:t>Tests were moved underground after 1963 (through international treaties) </a:t>
            </a:r>
          </a:p>
          <a:p>
            <a:r>
              <a:rPr lang="en-US" sz="2200" b="1" dirty="0">
                <a:solidFill>
                  <a:srgbClr val="233112"/>
                </a:solidFill>
                <a:latin typeface="Amasis MT Pro Medium"/>
                <a:cs typeface="Arial"/>
              </a:rPr>
              <a:t>National Service </a:t>
            </a:r>
            <a:r>
              <a:rPr lang="en-US" sz="2200" dirty="0">
                <a:solidFill>
                  <a:srgbClr val="233112"/>
                </a:solidFill>
                <a:latin typeface="Amasis MT Pro Medium"/>
                <a:cs typeface="Arial"/>
              </a:rPr>
              <a:t>(1948-1963)</a:t>
            </a:r>
            <a:endParaRPr lang="en-US" sz="2200" dirty="0">
              <a:latin typeface="Amasis MT Pro Medium"/>
              <a:cs typeface="Arial"/>
            </a:endParaRPr>
          </a:p>
          <a:p>
            <a:r>
              <a:rPr lang="en-US" sz="2200" dirty="0">
                <a:latin typeface="Amasis MT Pro Medium"/>
                <a:cs typeface="Arial"/>
              </a:rPr>
              <a:t>Some men were sent to Christmas Island and Australia as part of Britain’s nuclear testing </a:t>
            </a:r>
            <a:r>
              <a:rPr lang="en-US" sz="2200" dirty="0" err="1">
                <a:latin typeface="Amasis MT Pro Medium"/>
                <a:cs typeface="Arial"/>
              </a:rPr>
              <a:t>programmes</a:t>
            </a:r>
            <a:r>
              <a:rPr lang="en-US" sz="2200" dirty="0">
                <a:latin typeface="Amasis MT Pro Medium"/>
                <a:cs typeface="Arial"/>
              </a:rPr>
              <a:t>. Most were not told the reason they were being sent there.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03614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1E4738-D854-BDE5-DC60-D962F43FB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5347"/>
          </a:xfrm>
        </p:spPr>
        <p:txBody>
          <a:bodyPr>
            <a:noAutofit/>
          </a:bodyPr>
          <a:lstStyle/>
          <a:p>
            <a:r>
              <a:rPr lang="en-US" sz="4000">
                <a:latin typeface="Amasis MT Pro Black"/>
              </a:rPr>
              <a:t>Did you know...?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D188C3-0A5D-324B-83FC-E4A1192916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4617" y="1598175"/>
            <a:ext cx="11642766" cy="4701446"/>
          </a:xfr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Font typeface="Calibri"/>
              <a:buChar char="-"/>
            </a:pPr>
            <a:r>
              <a:rPr lang="en-US" sz="3200">
                <a:latin typeface="Amasis MT Pro Medium"/>
              </a:rPr>
              <a:t>The bomb which was dropped on and decimated Hiroshima was a 15 KILOTON bomb (equal to 15,000 tons of TNT)</a:t>
            </a:r>
            <a:endParaRPr lang="en-US"/>
          </a:p>
          <a:p>
            <a:pPr>
              <a:buFont typeface="Calibri"/>
              <a:buChar char="-"/>
            </a:pPr>
            <a:endParaRPr lang="en-US" sz="3200">
              <a:latin typeface="Amasis MT Pro Medium"/>
            </a:endParaRPr>
          </a:p>
          <a:p>
            <a:pPr>
              <a:buFont typeface="Calibri"/>
              <a:buChar char="-"/>
            </a:pPr>
            <a:r>
              <a:rPr lang="en-US" sz="3200">
                <a:latin typeface="Amasis MT Pro Medium"/>
              </a:rPr>
              <a:t>Compare this to the biggest UK nuclear bomb test......</a:t>
            </a:r>
          </a:p>
          <a:p>
            <a:pPr>
              <a:buFont typeface="Calibri"/>
              <a:buChar char="-"/>
            </a:pPr>
            <a:endParaRPr lang="en-US" sz="3200">
              <a:latin typeface="Amasis MT Pro Medium"/>
            </a:endParaRPr>
          </a:p>
          <a:p>
            <a:pPr>
              <a:buFont typeface="Calibri"/>
              <a:buChar char="-"/>
            </a:pPr>
            <a:r>
              <a:rPr lang="en-US" sz="3200">
                <a:latin typeface="Amasis MT Pro Medium"/>
              </a:rPr>
              <a:t>‘Grapple Y’ was tested on Christmas Island in April 1958 and was 3 MEGATONS - equal to 3 MILLION tons of TNT</a:t>
            </a:r>
            <a:endParaRPr lang="en-US"/>
          </a:p>
          <a:p>
            <a:pPr marL="114300" indent="0">
              <a:buNone/>
            </a:pPr>
            <a:r>
              <a:rPr lang="en-US" sz="3200">
                <a:latin typeface="Amasis MT Pro Medium"/>
              </a:rPr>
              <a:t>   (Hiroshima x200)</a:t>
            </a:r>
            <a:endParaRPr lang="en-US"/>
          </a:p>
          <a:p>
            <a:pPr>
              <a:buFont typeface="Calibri"/>
              <a:buChar char="-"/>
            </a:pPr>
            <a:endParaRPr lang="en-US" sz="3200">
              <a:latin typeface="Amasis MT Pro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66474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da4c19a-80c9-47ad-9413-54e69e6043f7">
      <Terms xmlns="http://schemas.microsoft.com/office/infopath/2007/PartnerControls"/>
    </lcf76f155ced4ddcb4097134ff3c332f>
    <TaxCatchAll xmlns="dd9383bb-573a-43b2-bebe-ce49b251b91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0F1F1A7B3EEE4A9FBD3029B0F172BC" ma:contentTypeVersion="19" ma:contentTypeDescription="Create a new document." ma:contentTypeScope="" ma:versionID="a8bae8726325251ec4264a3cf9879bbd">
  <xsd:schema xmlns:xsd="http://www.w3.org/2001/XMLSchema" xmlns:xs="http://www.w3.org/2001/XMLSchema" xmlns:p="http://schemas.microsoft.com/office/2006/metadata/properties" xmlns:ns2="dda4c19a-80c9-47ad-9413-54e69e6043f7" xmlns:ns3="dd9383bb-573a-43b2-bebe-ce49b251b912" targetNamespace="http://schemas.microsoft.com/office/2006/metadata/properties" ma:root="true" ma:fieldsID="7699fb16e79c4deadb261b8a31f6522a" ns2:_="" ns3:_="">
    <xsd:import namespace="dda4c19a-80c9-47ad-9413-54e69e6043f7"/>
    <xsd:import namespace="dd9383bb-573a-43b2-bebe-ce49b251b9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a4c19a-80c9-47ad-9413-54e69e6043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9d58010-b399-4c97-81fa-3c3bf847332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9383bb-573a-43b2-bebe-ce49b251b91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552fa59-9469-4327-9cfa-fa7d2e9355a5}" ma:internalName="TaxCatchAll" ma:showField="CatchAllData" ma:web="dd9383bb-573a-43b2-bebe-ce49b251b9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7C7E85A-EF1B-430C-92B0-8D12631A80CF}">
  <ds:schemaRefs>
    <ds:schemaRef ds:uri="http://purl.org/dc/elements/1.1/"/>
    <ds:schemaRef ds:uri="http://www.w3.org/XML/1998/namespace"/>
    <ds:schemaRef ds:uri="http://purl.org/dc/dcmitype/"/>
    <ds:schemaRef ds:uri="dd9383bb-573a-43b2-bebe-ce49b251b912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dda4c19a-80c9-47ad-9413-54e69e6043f7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B0A3799A-913B-49FD-A43C-DF303541CF25}"/>
</file>

<file path=customXml/itemProps3.xml><?xml version="1.0" encoding="utf-8"?>
<ds:datastoreItem xmlns:ds="http://schemas.openxmlformats.org/officeDocument/2006/customXml" ds:itemID="{F25AAA06-CA0A-4302-ADD2-6A1C0B2F6C6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578</Words>
  <Application>Microsoft Office PowerPoint</Application>
  <PresentationFormat>Widescreen</PresentationFormat>
  <Paragraphs>70</Paragraphs>
  <Slides>14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Amasis MT Pro Black</vt:lpstr>
      <vt:lpstr>Amasis MT Pro Medium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Nuclear testing – in figures</vt:lpstr>
      <vt:lpstr>Did you know...?</vt:lpstr>
      <vt:lpstr>PowerPoint Presentation</vt:lpstr>
      <vt:lpstr>PowerPoint Presentation</vt:lpstr>
      <vt:lpstr>PowerPoint Presentation</vt:lpstr>
      <vt:lpstr>Final Thoughts?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Karen Wynne</dc:creator>
  <cp:lastModifiedBy>Karen Wynne</cp:lastModifiedBy>
  <cp:revision>7</cp:revision>
  <dcterms:created xsi:type="dcterms:W3CDTF">2023-06-05T11:08:51Z</dcterms:created>
  <dcterms:modified xsi:type="dcterms:W3CDTF">2026-01-06T16:08:23Z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0x010100450F1F1A7B3EEE4A9FBD3029B0F172BC</vt:lpwstr>
  </property>
  <property fmtid="{D5CDD505-2E9C-101B-9397-08002B2CF9AE}" pid="3" name="MediaServiceImageTags">
    <vt:lpwstr/>
  </property>
</Properties>
</file>